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sldIdLst>
    <p:sldId id="256" r:id="rId2"/>
    <p:sldId id="257" r:id="rId3"/>
    <p:sldId id="258" r:id="rId4"/>
    <p:sldId id="259" r:id="rId5"/>
    <p:sldId id="260" r:id="rId6"/>
    <p:sldId id="261" r:id="rId7"/>
    <p:sldId id="262" r:id="rId8"/>
    <p:sldId id="263" r:id="rId9"/>
    <p:sldId id="264" r:id="rId10"/>
    <p:sldId id="269" r:id="rId11"/>
    <p:sldId id="265" r:id="rId12"/>
    <p:sldId id="266" r:id="rId13"/>
    <p:sldId id="270"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D7ABC54-429E-4763-8BFE-7C7D9EA48095}">
          <p14:sldIdLst>
            <p14:sldId id="256"/>
            <p14:sldId id="257"/>
            <p14:sldId id="258"/>
            <p14:sldId id="259"/>
            <p14:sldId id="260"/>
            <p14:sldId id="261"/>
            <p14:sldId id="262"/>
            <p14:sldId id="263"/>
            <p14:sldId id="264"/>
            <p14:sldId id="269"/>
            <p14:sldId id="265"/>
            <p14:sldId id="266"/>
            <p14:sldId id="270"/>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758" autoAdjust="0"/>
  </p:normalViewPr>
  <p:slideViewPr>
    <p:cSldViewPr snapToGrid="0">
      <p:cViewPr>
        <p:scale>
          <a:sx n="90" d="100"/>
          <a:sy n="90" d="100"/>
        </p:scale>
        <p:origin x="398" y="53"/>
      </p:cViewPr>
      <p:guideLst/>
    </p:cSldViewPr>
  </p:slideViewPr>
  <p:outlineViewPr>
    <p:cViewPr>
      <p:scale>
        <a:sx n="33" d="100"/>
        <a:sy n="33" d="100"/>
      </p:scale>
      <p:origin x="0" y="-3403"/>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4992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500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5710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5007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0727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0851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8696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316647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13186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9/18/2019</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5938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14115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9/18/2019</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8815129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20E17-E5A8-4D55-90C2-D1E2479D72DA}"/>
              </a:ext>
            </a:extLst>
          </p:cNvPr>
          <p:cNvSpPr>
            <a:spLocks noGrp="1"/>
          </p:cNvSpPr>
          <p:nvPr>
            <p:ph type="ctrTitle"/>
          </p:nvPr>
        </p:nvSpPr>
        <p:spPr>
          <a:xfrm>
            <a:off x="599225" y="1020431"/>
            <a:ext cx="10993549" cy="1475013"/>
          </a:xfrm>
        </p:spPr>
        <p:txBody>
          <a:bodyPr/>
          <a:lstStyle/>
          <a:p>
            <a:pPr algn="ctr"/>
            <a:r>
              <a:rPr lang="en-US" dirty="0"/>
              <a:t>Raleigh Neighborhoods analysis</a:t>
            </a:r>
          </a:p>
        </p:txBody>
      </p:sp>
    </p:spTree>
    <p:extLst>
      <p:ext uri="{BB962C8B-B14F-4D97-AF65-F5344CB8AC3E}">
        <p14:creationId xmlns:p14="http://schemas.microsoft.com/office/powerpoint/2010/main" val="1297068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D8E2E-106C-4322-AAB4-A7EECBCBF1E2}"/>
              </a:ext>
            </a:extLst>
          </p:cNvPr>
          <p:cNvSpPr>
            <a:spLocks noGrp="1"/>
          </p:cNvSpPr>
          <p:nvPr>
            <p:ph type="title"/>
          </p:nvPr>
        </p:nvSpPr>
        <p:spPr>
          <a:xfrm>
            <a:off x="581192" y="702156"/>
            <a:ext cx="11029616" cy="813377"/>
          </a:xfrm>
        </p:spPr>
        <p:txBody>
          <a:bodyPr>
            <a:normAutofit/>
          </a:bodyPr>
          <a:lstStyle/>
          <a:p>
            <a:pPr algn="ctr"/>
            <a:r>
              <a:rPr lang="en-US" sz="2400" dirty="0"/>
              <a:t>Examining Clusters (part 11)</a:t>
            </a:r>
          </a:p>
        </p:txBody>
      </p:sp>
      <p:sp>
        <p:nvSpPr>
          <p:cNvPr id="3" name="Content Placeholder 2">
            <a:extLst>
              <a:ext uri="{FF2B5EF4-FFF2-40B4-BE49-F238E27FC236}">
                <a16:creationId xmlns:a16="http://schemas.microsoft.com/office/drawing/2014/main" id="{6BBED8F3-E6FB-4E91-BB18-FE6269B34B5E}"/>
              </a:ext>
            </a:extLst>
          </p:cNvPr>
          <p:cNvSpPr>
            <a:spLocks noGrp="1"/>
          </p:cNvSpPr>
          <p:nvPr>
            <p:ph idx="1"/>
          </p:nvPr>
        </p:nvSpPr>
        <p:spPr>
          <a:xfrm>
            <a:off x="456905" y="1976310"/>
            <a:ext cx="11029615" cy="411784"/>
          </a:xfrm>
        </p:spPr>
        <p:txBody>
          <a:bodyPr/>
          <a:lstStyle/>
          <a:p>
            <a:pPr marL="0" indent="0">
              <a:buNone/>
            </a:pPr>
            <a:r>
              <a:rPr lang="en-US" dirty="0"/>
              <a:t>Frequency of venue counts in each cluster</a:t>
            </a:r>
          </a:p>
        </p:txBody>
      </p:sp>
      <p:pic>
        <p:nvPicPr>
          <p:cNvPr id="5" name="Picture 4">
            <a:extLst>
              <a:ext uri="{FF2B5EF4-FFF2-40B4-BE49-F238E27FC236}">
                <a16:creationId xmlns:a16="http://schemas.microsoft.com/office/drawing/2014/main" id="{A4902F17-CDEC-48F3-B747-46080689F31D}"/>
              </a:ext>
            </a:extLst>
          </p:cNvPr>
          <p:cNvPicPr>
            <a:picLocks noChangeAspect="1"/>
          </p:cNvPicPr>
          <p:nvPr/>
        </p:nvPicPr>
        <p:blipFill>
          <a:blip r:embed="rId2"/>
          <a:stretch>
            <a:fillRect/>
          </a:stretch>
        </p:blipFill>
        <p:spPr>
          <a:xfrm>
            <a:off x="263590" y="2388094"/>
            <a:ext cx="11828884" cy="4248566"/>
          </a:xfrm>
          <a:prstGeom prst="rect">
            <a:avLst/>
          </a:prstGeom>
        </p:spPr>
      </p:pic>
    </p:spTree>
    <p:extLst>
      <p:ext uri="{BB962C8B-B14F-4D97-AF65-F5344CB8AC3E}">
        <p14:creationId xmlns:p14="http://schemas.microsoft.com/office/powerpoint/2010/main" val="843829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758F395-7E80-4C2B-B5C1-1333A477ED5B}"/>
              </a:ext>
            </a:extLst>
          </p:cNvPr>
          <p:cNvSpPr>
            <a:spLocks noGrp="1"/>
          </p:cNvSpPr>
          <p:nvPr>
            <p:ph type="title"/>
          </p:nvPr>
        </p:nvSpPr>
        <p:spPr>
          <a:xfrm>
            <a:off x="581193" y="729658"/>
            <a:ext cx="11029616" cy="808160"/>
          </a:xfrm>
        </p:spPr>
        <p:txBody>
          <a:bodyPr>
            <a:normAutofit/>
          </a:bodyPr>
          <a:lstStyle/>
          <a:p>
            <a:pPr algn="ctr"/>
            <a:r>
              <a:rPr lang="en-US" sz="2400" dirty="0"/>
              <a:t>Neighborhoods in Cluster 0</a:t>
            </a:r>
          </a:p>
        </p:txBody>
      </p:sp>
      <p:sp>
        <p:nvSpPr>
          <p:cNvPr id="9" name="Content Placeholder 8">
            <a:extLst>
              <a:ext uri="{FF2B5EF4-FFF2-40B4-BE49-F238E27FC236}">
                <a16:creationId xmlns:a16="http://schemas.microsoft.com/office/drawing/2014/main" id="{598A028B-5E5A-425E-AFA4-ECE7E28C5F64}"/>
              </a:ext>
            </a:extLst>
          </p:cNvPr>
          <p:cNvSpPr>
            <a:spLocks noGrp="1"/>
          </p:cNvSpPr>
          <p:nvPr>
            <p:ph sz="half" idx="2"/>
          </p:nvPr>
        </p:nvSpPr>
        <p:spPr>
          <a:xfrm>
            <a:off x="6188417" y="2228004"/>
            <a:ext cx="5422392" cy="808160"/>
          </a:xfrm>
        </p:spPr>
        <p:txBody>
          <a:bodyPr>
            <a:normAutofit fontScale="92500" lnSpcReduction="10000"/>
          </a:bodyPr>
          <a:lstStyle/>
          <a:p>
            <a:pPr marL="0" indent="0">
              <a:buNone/>
            </a:pPr>
            <a:r>
              <a:rPr lang="en-US" dirty="0"/>
              <a:t>Word cloud of neighborhoods gives a glimpse of the neighborhoods with maximum venues and the resulting neighborhoods. </a:t>
            </a:r>
          </a:p>
        </p:txBody>
      </p:sp>
      <p:pic>
        <p:nvPicPr>
          <p:cNvPr id="4" name="Content Placeholder 3">
            <a:extLst>
              <a:ext uri="{FF2B5EF4-FFF2-40B4-BE49-F238E27FC236}">
                <a16:creationId xmlns:a16="http://schemas.microsoft.com/office/drawing/2014/main" id="{4695BA49-E14A-46F0-B187-24875F68C0F5}"/>
              </a:ext>
            </a:extLst>
          </p:cNvPr>
          <p:cNvPicPr>
            <a:picLocks noGrp="1" noChangeAspect="1"/>
          </p:cNvPicPr>
          <p:nvPr>
            <p:ph sz="half" idx="1"/>
          </p:nvPr>
        </p:nvPicPr>
        <p:blipFill>
          <a:blip r:embed="rId2"/>
          <a:stretch>
            <a:fillRect/>
          </a:stretch>
        </p:blipFill>
        <p:spPr>
          <a:xfrm>
            <a:off x="581025" y="2245341"/>
            <a:ext cx="5422900" cy="3597631"/>
          </a:xfrm>
          <a:prstGeom prst="rect">
            <a:avLst/>
          </a:prstGeom>
        </p:spPr>
      </p:pic>
      <p:pic>
        <p:nvPicPr>
          <p:cNvPr id="5" name="Picture 4">
            <a:extLst>
              <a:ext uri="{FF2B5EF4-FFF2-40B4-BE49-F238E27FC236}">
                <a16:creationId xmlns:a16="http://schemas.microsoft.com/office/drawing/2014/main" id="{CF62D91F-F11B-4039-9CFE-DBE2F53BB59F}"/>
              </a:ext>
            </a:extLst>
          </p:cNvPr>
          <p:cNvPicPr>
            <a:picLocks noChangeAspect="1"/>
          </p:cNvPicPr>
          <p:nvPr/>
        </p:nvPicPr>
        <p:blipFill>
          <a:blip r:embed="rId3"/>
          <a:stretch>
            <a:fillRect/>
          </a:stretch>
        </p:blipFill>
        <p:spPr>
          <a:xfrm>
            <a:off x="6292430" y="3198066"/>
            <a:ext cx="5422392" cy="2644905"/>
          </a:xfrm>
          <a:prstGeom prst="rect">
            <a:avLst/>
          </a:prstGeom>
        </p:spPr>
      </p:pic>
    </p:spTree>
    <p:extLst>
      <p:ext uri="{BB962C8B-B14F-4D97-AF65-F5344CB8AC3E}">
        <p14:creationId xmlns:p14="http://schemas.microsoft.com/office/powerpoint/2010/main" val="728646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Placeholder 35">
            <a:extLst>
              <a:ext uri="{FF2B5EF4-FFF2-40B4-BE49-F238E27FC236}">
                <a16:creationId xmlns:a16="http://schemas.microsoft.com/office/drawing/2014/main" id="{03892672-04D1-45DA-A2B1-FEE2309F1AF3}"/>
              </a:ext>
            </a:extLst>
          </p:cNvPr>
          <p:cNvSpPr>
            <a:spLocks noGrp="1"/>
          </p:cNvSpPr>
          <p:nvPr>
            <p:ph type="body" sz="half" idx="2"/>
          </p:nvPr>
        </p:nvSpPr>
        <p:spPr/>
        <p:txBody>
          <a:bodyPr>
            <a:normAutofit fontScale="92500" lnSpcReduction="20000"/>
          </a:bodyPr>
          <a:lstStyle/>
          <a:p>
            <a:pPr algn="ctr"/>
            <a:r>
              <a:rPr lang="en-US" sz="1800" dirty="0"/>
              <a:t>Final list of neighborhoods with the top 10 venue categories</a:t>
            </a:r>
          </a:p>
          <a:p>
            <a:pPr algn="ctr"/>
            <a:r>
              <a:rPr lang="en-US" sz="1500" dirty="0"/>
              <a:t>Most of the venues in these neighborhoods are restaurants, bars etc. which are one of the things visitors look for nearby a hotel. </a:t>
            </a:r>
          </a:p>
        </p:txBody>
      </p:sp>
      <p:pic>
        <p:nvPicPr>
          <p:cNvPr id="2" name="Picture 1">
            <a:extLst>
              <a:ext uri="{FF2B5EF4-FFF2-40B4-BE49-F238E27FC236}">
                <a16:creationId xmlns:a16="http://schemas.microsoft.com/office/drawing/2014/main" id="{E3F6C350-1352-4440-9584-3CF245FE27C8}"/>
              </a:ext>
            </a:extLst>
          </p:cNvPr>
          <p:cNvPicPr>
            <a:picLocks noChangeAspect="1"/>
          </p:cNvPicPr>
          <p:nvPr/>
        </p:nvPicPr>
        <p:blipFill>
          <a:blip r:embed="rId2"/>
          <a:stretch>
            <a:fillRect/>
          </a:stretch>
        </p:blipFill>
        <p:spPr>
          <a:xfrm>
            <a:off x="357055" y="696569"/>
            <a:ext cx="5408746" cy="4447786"/>
          </a:xfrm>
          <a:prstGeom prst="rect">
            <a:avLst/>
          </a:prstGeom>
        </p:spPr>
      </p:pic>
      <p:pic>
        <p:nvPicPr>
          <p:cNvPr id="3" name="Picture 2">
            <a:extLst>
              <a:ext uri="{FF2B5EF4-FFF2-40B4-BE49-F238E27FC236}">
                <a16:creationId xmlns:a16="http://schemas.microsoft.com/office/drawing/2014/main" id="{4CED172D-9856-4D37-9554-F140B2FEA1EA}"/>
              </a:ext>
            </a:extLst>
          </p:cNvPr>
          <p:cNvPicPr>
            <a:picLocks noChangeAspect="1"/>
          </p:cNvPicPr>
          <p:nvPr/>
        </p:nvPicPr>
        <p:blipFill>
          <a:blip r:embed="rId3"/>
          <a:stretch>
            <a:fillRect/>
          </a:stretch>
        </p:blipFill>
        <p:spPr>
          <a:xfrm>
            <a:off x="5765801" y="579900"/>
            <a:ext cx="6069144" cy="4564455"/>
          </a:xfrm>
          <a:prstGeom prst="rect">
            <a:avLst/>
          </a:prstGeom>
        </p:spPr>
      </p:pic>
    </p:spTree>
    <p:extLst>
      <p:ext uri="{BB962C8B-B14F-4D97-AF65-F5344CB8AC3E}">
        <p14:creationId xmlns:p14="http://schemas.microsoft.com/office/powerpoint/2010/main" val="4110090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53128-829E-40A8-9817-D6EC4B8DF8FE}"/>
              </a:ext>
            </a:extLst>
          </p:cNvPr>
          <p:cNvSpPr>
            <a:spLocks noGrp="1"/>
          </p:cNvSpPr>
          <p:nvPr>
            <p:ph type="title"/>
          </p:nvPr>
        </p:nvSpPr>
        <p:spPr>
          <a:xfrm>
            <a:off x="581193" y="729658"/>
            <a:ext cx="11029616" cy="845142"/>
          </a:xfrm>
        </p:spPr>
        <p:txBody>
          <a:bodyPr>
            <a:normAutofit/>
          </a:bodyPr>
          <a:lstStyle/>
          <a:p>
            <a:pPr algn="ctr"/>
            <a:r>
              <a:rPr lang="en-US" sz="2400" dirty="0"/>
              <a:t>Distribution of obtained neighborhoods</a:t>
            </a:r>
          </a:p>
        </p:txBody>
      </p:sp>
      <p:pic>
        <p:nvPicPr>
          <p:cNvPr id="4" name="Content Placeholder 3">
            <a:extLst>
              <a:ext uri="{FF2B5EF4-FFF2-40B4-BE49-F238E27FC236}">
                <a16:creationId xmlns:a16="http://schemas.microsoft.com/office/drawing/2014/main" id="{BBA4ED4C-67F6-4132-A009-E29AC03B260A}"/>
              </a:ext>
            </a:extLst>
          </p:cNvPr>
          <p:cNvPicPr>
            <a:picLocks noGrp="1" noChangeAspect="1"/>
          </p:cNvPicPr>
          <p:nvPr>
            <p:ph sz="half" idx="1"/>
          </p:nvPr>
        </p:nvPicPr>
        <p:blipFill>
          <a:blip r:embed="rId2"/>
          <a:stretch>
            <a:fillRect/>
          </a:stretch>
        </p:blipFill>
        <p:spPr>
          <a:xfrm>
            <a:off x="581025" y="2241530"/>
            <a:ext cx="6285442" cy="3605252"/>
          </a:xfrm>
          <a:prstGeom prst="rect">
            <a:avLst/>
          </a:prstGeom>
        </p:spPr>
      </p:pic>
      <p:sp>
        <p:nvSpPr>
          <p:cNvPr id="5" name="Content Placeholder 4">
            <a:extLst>
              <a:ext uri="{FF2B5EF4-FFF2-40B4-BE49-F238E27FC236}">
                <a16:creationId xmlns:a16="http://schemas.microsoft.com/office/drawing/2014/main" id="{AC46C8C7-7AF5-47C6-8EB8-A8063ABC21A5}"/>
              </a:ext>
            </a:extLst>
          </p:cNvPr>
          <p:cNvSpPr>
            <a:spLocks noGrp="1"/>
          </p:cNvSpPr>
          <p:nvPr>
            <p:ph sz="half" idx="2"/>
          </p:nvPr>
        </p:nvSpPr>
        <p:spPr>
          <a:xfrm>
            <a:off x="7416799" y="2228004"/>
            <a:ext cx="4194009" cy="2912008"/>
          </a:xfrm>
        </p:spPr>
        <p:txBody>
          <a:bodyPr>
            <a:normAutofit fontScale="92500" lnSpcReduction="10000"/>
          </a:bodyPr>
          <a:lstStyle/>
          <a:p>
            <a:pPr marL="0" indent="0">
              <a:buNone/>
            </a:pPr>
            <a:r>
              <a:rPr lang="en-US" dirty="0"/>
              <a:t>The 7 neighborhoods identified have lower concentration of hotels and higher concentration of venues and they are spread out in three of the four regions in Raleigh, i.e., Beltline, north Raleigh and west-southwest Raleigh thus giving options for the choice of location of hotel near or between downtown, university or research triangle park.  These neighborhoods should serve as the reference point for initiating the ground level exploration of potential hotel location.</a:t>
            </a:r>
          </a:p>
        </p:txBody>
      </p:sp>
    </p:spTree>
    <p:extLst>
      <p:ext uri="{BB962C8B-B14F-4D97-AF65-F5344CB8AC3E}">
        <p14:creationId xmlns:p14="http://schemas.microsoft.com/office/powerpoint/2010/main" val="1791624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79350-7347-4C0F-B841-E619A4DA2BEE}"/>
              </a:ext>
            </a:extLst>
          </p:cNvPr>
          <p:cNvSpPr>
            <a:spLocks noGrp="1"/>
          </p:cNvSpPr>
          <p:nvPr>
            <p:ph type="title"/>
          </p:nvPr>
        </p:nvSpPr>
        <p:spPr>
          <a:xfrm>
            <a:off x="581192" y="702156"/>
            <a:ext cx="11029616" cy="813377"/>
          </a:xfrm>
        </p:spPr>
        <p:txBody>
          <a:bodyPr>
            <a:normAutofit/>
          </a:bodyPr>
          <a:lstStyle/>
          <a:p>
            <a:pPr algn="ctr"/>
            <a:r>
              <a:rPr lang="en-US" sz="2400" dirty="0"/>
              <a:t>Conclusion and future directions</a:t>
            </a:r>
          </a:p>
        </p:txBody>
      </p:sp>
      <p:sp>
        <p:nvSpPr>
          <p:cNvPr id="3" name="Content Placeholder 2">
            <a:extLst>
              <a:ext uri="{FF2B5EF4-FFF2-40B4-BE49-F238E27FC236}">
                <a16:creationId xmlns:a16="http://schemas.microsoft.com/office/drawing/2014/main" id="{366D04CB-3401-4D0A-912B-4079C3775DDA}"/>
              </a:ext>
            </a:extLst>
          </p:cNvPr>
          <p:cNvSpPr>
            <a:spLocks noGrp="1"/>
          </p:cNvSpPr>
          <p:nvPr>
            <p:ph idx="1"/>
          </p:nvPr>
        </p:nvSpPr>
        <p:spPr/>
        <p:txBody>
          <a:bodyPr/>
          <a:lstStyle/>
          <a:p>
            <a:r>
              <a:rPr lang="en-US" dirty="0"/>
              <a:t>Although it seems fit to choose downtown or the research triangle park area as the location for hotel but given their popularity, they might already be fully saturated with the hotels. Besides, as the region keeps growing, the other neighborhoods could be expected to grow and should be taken into consideration.</a:t>
            </a:r>
          </a:p>
          <a:p>
            <a:r>
              <a:rPr lang="en-US" dirty="0"/>
              <a:t>The list of neighborhoods and their centers could be used as a starting point for further street-level analysis of the possible locations.</a:t>
            </a:r>
          </a:p>
          <a:p>
            <a:r>
              <a:rPr lang="en-US" dirty="0"/>
              <a:t>There are, of course, other factors like real estate, planned projects, local community laws, hotel sales data of previous quarters, etc. which need to be considered before deciding on the final location.</a:t>
            </a:r>
          </a:p>
          <a:p>
            <a:r>
              <a:rPr lang="en-US" dirty="0"/>
              <a:t>A location choice gives a starting point for all further steps like capital, financial projections, etc. as well which goes in deciding the hotel development project. </a:t>
            </a:r>
          </a:p>
          <a:p>
            <a:r>
              <a:rPr lang="en-US" dirty="0"/>
              <a:t>This analysis can be further improved if more data related to demand, occupancy, revenue, customer surveys could be obtained for the existing hotels in the region.</a:t>
            </a:r>
          </a:p>
        </p:txBody>
      </p:sp>
    </p:spTree>
    <p:extLst>
      <p:ext uri="{BB962C8B-B14F-4D97-AF65-F5344CB8AC3E}">
        <p14:creationId xmlns:p14="http://schemas.microsoft.com/office/powerpoint/2010/main" val="4049648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CD85C-B169-451A-8DF2-55DDF433DD65}"/>
              </a:ext>
            </a:extLst>
          </p:cNvPr>
          <p:cNvSpPr>
            <a:spLocks noGrp="1"/>
          </p:cNvSpPr>
          <p:nvPr>
            <p:ph type="title"/>
          </p:nvPr>
        </p:nvSpPr>
        <p:spPr>
          <a:xfrm>
            <a:off x="581192" y="702156"/>
            <a:ext cx="11029616" cy="821844"/>
          </a:xfrm>
        </p:spPr>
        <p:txBody>
          <a:bodyPr>
            <a:normAutofit/>
          </a:bodyPr>
          <a:lstStyle/>
          <a:p>
            <a:pPr algn="ctr">
              <a:spcAft>
                <a:spcPts val="5400"/>
              </a:spcAft>
            </a:pPr>
            <a:r>
              <a:rPr lang="en-US" dirty="0"/>
              <a:t>Why Raleigh ?</a:t>
            </a:r>
          </a:p>
        </p:txBody>
      </p:sp>
      <p:sp>
        <p:nvSpPr>
          <p:cNvPr id="3" name="Content Placeholder 2">
            <a:extLst>
              <a:ext uri="{FF2B5EF4-FFF2-40B4-BE49-F238E27FC236}">
                <a16:creationId xmlns:a16="http://schemas.microsoft.com/office/drawing/2014/main" id="{E34B3146-15CB-4952-BFC8-EEDA40A37FD2}"/>
              </a:ext>
            </a:extLst>
          </p:cNvPr>
          <p:cNvSpPr>
            <a:spLocks noGrp="1"/>
          </p:cNvSpPr>
          <p:nvPr>
            <p:ph idx="1"/>
          </p:nvPr>
        </p:nvSpPr>
        <p:spPr>
          <a:xfrm>
            <a:off x="581192" y="2180496"/>
            <a:ext cx="11029615" cy="4313610"/>
          </a:xfrm>
        </p:spPr>
        <p:txBody>
          <a:bodyPr>
            <a:normAutofit fontScale="92500" lnSpcReduction="10000"/>
          </a:bodyPr>
          <a:lstStyle/>
          <a:p>
            <a:pPr>
              <a:buFont typeface="Arial" panose="020B0604020202020204" pitchFamily="34" charset="0"/>
              <a:buChar char="•"/>
            </a:pPr>
            <a:r>
              <a:rPr lang="en-US" dirty="0"/>
              <a:t>Raleigh is one of the three hub cities comprising the Research Triangle Park (RTP) which is the largest research park in the United States. </a:t>
            </a:r>
          </a:p>
          <a:p>
            <a:pPr>
              <a:buFont typeface="Arial" panose="020B0604020202020204" pitchFamily="34" charset="0"/>
              <a:buChar char="•"/>
            </a:pPr>
            <a:r>
              <a:rPr lang="en-US" dirty="0"/>
              <a:t>Raleigh soared to third place in a study, regarding the best American cities to work in technology, conducted by financial news and information site </a:t>
            </a:r>
            <a:r>
              <a:rPr lang="en-US" dirty="0" err="1"/>
              <a:t>SmartAsset</a:t>
            </a:r>
            <a:r>
              <a:rPr lang="en-US" dirty="0"/>
              <a:t>. Given its increasing reputation as a high-tech hub, it is becoming an attractive destination for investments, also because Raleigh’s business costs are 14 percent below the national average, per Moody’s Analytics. </a:t>
            </a:r>
          </a:p>
          <a:p>
            <a:pPr>
              <a:buFont typeface="Arial" panose="020B0604020202020204" pitchFamily="34" charset="0"/>
              <a:buChar char="•"/>
            </a:pPr>
            <a:r>
              <a:rPr lang="en-US" dirty="0"/>
              <a:t>The downtown of Raleigh has evolved dramatically and its transformation into lively centers with high-rises and new restaurants provides great market opportunity for hotel development.</a:t>
            </a:r>
          </a:p>
          <a:p>
            <a:pPr>
              <a:buFont typeface="Arial" panose="020B0604020202020204" pitchFamily="34" charset="0"/>
              <a:buChar char="•"/>
            </a:pPr>
            <a:r>
              <a:rPr lang="en-US" dirty="0"/>
              <a:t>The Raleigh hotel market is divided into several different submarkets that have individual demand generators and guest profiles.</a:t>
            </a:r>
          </a:p>
          <a:p>
            <a:pPr>
              <a:buFont typeface="Arial" panose="020B0604020202020204" pitchFamily="34" charset="0"/>
              <a:buChar char="•"/>
            </a:pPr>
            <a:r>
              <a:rPr lang="en-US" dirty="0"/>
              <a:t>This project is aimed at determining the neighborhoods which would be optimal choices for the location for opening a new hotel based on their proximity to other venues of interest such as restaurants, attractions, etc. and where there are none or a smaller number of already existing hotels. </a:t>
            </a:r>
          </a:p>
          <a:p>
            <a:pPr>
              <a:buFont typeface="Arial" panose="020B0604020202020204" pitchFamily="34" charset="0"/>
              <a:buChar char="•"/>
            </a:pPr>
            <a:r>
              <a:rPr lang="en-US" dirty="0"/>
              <a:t>This analysis would be of interest to stakeholders/business owners looking to open a new hotel in the RTP area. It could also be of interest to people looking for investment in the area or hotel business.</a:t>
            </a:r>
          </a:p>
        </p:txBody>
      </p:sp>
    </p:spTree>
    <p:extLst>
      <p:ext uri="{BB962C8B-B14F-4D97-AF65-F5344CB8AC3E}">
        <p14:creationId xmlns:p14="http://schemas.microsoft.com/office/powerpoint/2010/main" val="214329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E7D21-FADE-4E10-AEDA-E1776EEA44D9}"/>
              </a:ext>
            </a:extLst>
          </p:cNvPr>
          <p:cNvSpPr>
            <a:spLocks noGrp="1"/>
          </p:cNvSpPr>
          <p:nvPr>
            <p:ph type="title"/>
          </p:nvPr>
        </p:nvSpPr>
        <p:spPr>
          <a:xfrm>
            <a:off x="581192" y="702156"/>
            <a:ext cx="11029616" cy="804911"/>
          </a:xfrm>
        </p:spPr>
        <p:txBody>
          <a:bodyPr/>
          <a:lstStyle/>
          <a:p>
            <a:pPr algn="ctr"/>
            <a:r>
              <a:rPr lang="en-US" dirty="0"/>
              <a:t>Data acquisition and cleaning</a:t>
            </a:r>
          </a:p>
        </p:txBody>
      </p:sp>
      <p:sp>
        <p:nvSpPr>
          <p:cNvPr id="3" name="Content Placeholder 2">
            <a:extLst>
              <a:ext uri="{FF2B5EF4-FFF2-40B4-BE49-F238E27FC236}">
                <a16:creationId xmlns:a16="http://schemas.microsoft.com/office/drawing/2014/main" id="{C86E054E-4AE4-4A56-8730-C74B45DB5557}"/>
              </a:ext>
            </a:extLst>
          </p:cNvPr>
          <p:cNvSpPr>
            <a:spLocks noGrp="1"/>
          </p:cNvSpPr>
          <p:nvPr>
            <p:ph idx="1"/>
          </p:nvPr>
        </p:nvSpPr>
        <p:spPr/>
        <p:txBody>
          <a:bodyPr/>
          <a:lstStyle/>
          <a:p>
            <a:r>
              <a:rPr lang="en-US" dirty="0"/>
              <a:t>The main data required for the project were extracted as follows:</a:t>
            </a:r>
          </a:p>
          <a:p>
            <a:pPr lvl="1"/>
            <a:r>
              <a:rPr lang="en-US" dirty="0"/>
              <a:t>Wikipedia - The list of neighborhoods for Raleigh were extracted from the Wikipedia page(https://en.wikipedia.org/wiki/Raleigh,_North_Carolina_neighborhoods).</a:t>
            </a:r>
          </a:p>
          <a:p>
            <a:pPr lvl="1"/>
            <a:r>
              <a:rPr lang="en-US" dirty="0"/>
              <a:t>Python Geocoder Nominatim - The location coordinates (latitude, longitude) for the neighborhoods obtained using the Python geocoder package.</a:t>
            </a:r>
          </a:p>
          <a:p>
            <a:pPr lvl="1"/>
            <a:r>
              <a:rPr lang="en-US" dirty="0"/>
              <a:t>latlong.net - The missing coordinates looked up using this online geographic tool.</a:t>
            </a:r>
          </a:p>
          <a:p>
            <a:pPr lvl="1"/>
            <a:r>
              <a:rPr lang="en-US" dirty="0"/>
              <a:t>Foursquare API (Search) - Search and extract the already existing hotels in the neighborhoods.</a:t>
            </a:r>
          </a:p>
          <a:p>
            <a:pPr lvl="1"/>
            <a:r>
              <a:rPr lang="en-US" dirty="0"/>
              <a:t>Foursquare API (Explore) – Explore the neighborhoods.</a:t>
            </a:r>
          </a:p>
          <a:p>
            <a:r>
              <a:rPr lang="en-US" dirty="0"/>
              <a:t>Duplicate entries for hotels and venues across neighborhoods were dropped.</a:t>
            </a:r>
          </a:p>
          <a:p>
            <a:r>
              <a:rPr lang="en-US" dirty="0"/>
              <a:t>Neighborhoods having null venue counts were dropped.</a:t>
            </a:r>
          </a:p>
        </p:txBody>
      </p:sp>
    </p:spTree>
    <p:extLst>
      <p:ext uri="{BB962C8B-B14F-4D97-AF65-F5344CB8AC3E}">
        <p14:creationId xmlns:p14="http://schemas.microsoft.com/office/powerpoint/2010/main" val="4202447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2AB6B-B321-4B54-8AE6-9303AC7FF83D}"/>
              </a:ext>
            </a:extLst>
          </p:cNvPr>
          <p:cNvSpPr>
            <a:spLocks noGrp="1"/>
          </p:cNvSpPr>
          <p:nvPr>
            <p:ph type="title"/>
          </p:nvPr>
        </p:nvSpPr>
        <p:spPr>
          <a:xfrm>
            <a:off x="581193" y="729658"/>
            <a:ext cx="11029616" cy="811275"/>
          </a:xfrm>
        </p:spPr>
        <p:txBody>
          <a:bodyPr>
            <a:normAutofit/>
          </a:bodyPr>
          <a:lstStyle/>
          <a:p>
            <a:pPr algn="ctr"/>
            <a:r>
              <a:rPr lang="en-US" sz="2400" dirty="0"/>
              <a:t>Distribution and Number of Hotels in Neighborhoods</a:t>
            </a:r>
          </a:p>
        </p:txBody>
      </p:sp>
      <p:pic>
        <p:nvPicPr>
          <p:cNvPr id="6" name="Content Placeholder 5">
            <a:extLst>
              <a:ext uri="{FF2B5EF4-FFF2-40B4-BE49-F238E27FC236}">
                <a16:creationId xmlns:a16="http://schemas.microsoft.com/office/drawing/2014/main" id="{FD58AD83-E567-4C5E-8F8C-FD80F015726C}"/>
              </a:ext>
            </a:extLst>
          </p:cNvPr>
          <p:cNvPicPr>
            <a:picLocks noGrp="1" noChangeAspect="1"/>
          </p:cNvPicPr>
          <p:nvPr>
            <p:ph sz="half" idx="1"/>
          </p:nvPr>
        </p:nvPicPr>
        <p:blipFill>
          <a:blip r:embed="rId2"/>
          <a:stretch>
            <a:fillRect/>
          </a:stretch>
        </p:blipFill>
        <p:spPr>
          <a:xfrm>
            <a:off x="581025" y="2023125"/>
            <a:ext cx="4292816" cy="3381664"/>
          </a:xfrm>
          <a:prstGeom prst="rect">
            <a:avLst/>
          </a:prstGeom>
        </p:spPr>
      </p:pic>
      <p:pic>
        <p:nvPicPr>
          <p:cNvPr id="7" name="Content Placeholder 6">
            <a:extLst>
              <a:ext uri="{FF2B5EF4-FFF2-40B4-BE49-F238E27FC236}">
                <a16:creationId xmlns:a16="http://schemas.microsoft.com/office/drawing/2014/main" id="{766E76BB-9695-49CF-ADC5-F80677D6C129}"/>
              </a:ext>
            </a:extLst>
          </p:cNvPr>
          <p:cNvPicPr>
            <a:picLocks noGrp="1" noChangeAspect="1"/>
          </p:cNvPicPr>
          <p:nvPr>
            <p:ph sz="half" idx="2"/>
          </p:nvPr>
        </p:nvPicPr>
        <p:blipFill>
          <a:blip r:embed="rId3"/>
          <a:stretch>
            <a:fillRect/>
          </a:stretch>
        </p:blipFill>
        <p:spPr>
          <a:xfrm>
            <a:off x="5051394" y="2017446"/>
            <a:ext cx="6559581" cy="3488938"/>
          </a:xfrm>
          <a:prstGeom prst="rect">
            <a:avLst/>
          </a:prstGeom>
        </p:spPr>
      </p:pic>
      <p:sp>
        <p:nvSpPr>
          <p:cNvPr id="4" name="TextBox 3">
            <a:extLst>
              <a:ext uri="{FF2B5EF4-FFF2-40B4-BE49-F238E27FC236}">
                <a16:creationId xmlns:a16="http://schemas.microsoft.com/office/drawing/2014/main" id="{C49D2450-2E87-40CE-82B1-EB566CABDC54}"/>
              </a:ext>
            </a:extLst>
          </p:cNvPr>
          <p:cNvSpPr txBox="1"/>
          <p:nvPr/>
        </p:nvSpPr>
        <p:spPr>
          <a:xfrm>
            <a:off x="581025" y="5648416"/>
            <a:ext cx="11255375" cy="307777"/>
          </a:xfrm>
          <a:prstGeom prst="rect">
            <a:avLst/>
          </a:prstGeom>
          <a:noFill/>
        </p:spPr>
        <p:txBody>
          <a:bodyPr wrap="square" rtlCol="0">
            <a:spAutoFit/>
          </a:bodyPr>
          <a:lstStyle/>
          <a:p>
            <a:r>
              <a:rPr lang="en-US" sz="1400" dirty="0"/>
              <a:t>Few regions not yet saturated with hotels. Depot District has the highest number of hotels followed by Brier Creek and Crabtree Valley.</a:t>
            </a:r>
          </a:p>
        </p:txBody>
      </p:sp>
    </p:spTree>
    <p:extLst>
      <p:ext uri="{BB962C8B-B14F-4D97-AF65-F5344CB8AC3E}">
        <p14:creationId xmlns:p14="http://schemas.microsoft.com/office/powerpoint/2010/main" val="2340018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DA199-ABD9-43A5-9782-24CB3A0EF3A2}"/>
              </a:ext>
            </a:extLst>
          </p:cNvPr>
          <p:cNvSpPr>
            <a:spLocks noGrp="1"/>
          </p:cNvSpPr>
          <p:nvPr>
            <p:ph type="title"/>
          </p:nvPr>
        </p:nvSpPr>
        <p:spPr>
          <a:xfrm>
            <a:off x="581193" y="729658"/>
            <a:ext cx="11029616" cy="811275"/>
          </a:xfrm>
        </p:spPr>
        <p:txBody>
          <a:bodyPr>
            <a:normAutofit/>
          </a:bodyPr>
          <a:lstStyle/>
          <a:p>
            <a:pPr algn="ctr"/>
            <a:r>
              <a:rPr lang="en-US" sz="2400" dirty="0"/>
              <a:t>Distribution and Number of Venues in Neighborhoods</a:t>
            </a:r>
          </a:p>
        </p:txBody>
      </p:sp>
      <p:pic>
        <p:nvPicPr>
          <p:cNvPr id="7" name="Content Placeholder 6">
            <a:extLst>
              <a:ext uri="{FF2B5EF4-FFF2-40B4-BE49-F238E27FC236}">
                <a16:creationId xmlns:a16="http://schemas.microsoft.com/office/drawing/2014/main" id="{69A14B9E-C18B-4C82-B5D8-E449299F349D}"/>
              </a:ext>
            </a:extLst>
          </p:cNvPr>
          <p:cNvPicPr>
            <a:picLocks noGrp="1" noChangeAspect="1"/>
          </p:cNvPicPr>
          <p:nvPr>
            <p:ph sz="half" idx="2"/>
          </p:nvPr>
        </p:nvPicPr>
        <p:blipFill>
          <a:blip r:embed="rId2"/>
          <a:stretch>
            <a:fillRect/>
          </a:stretch>
        </p:blipFill>
        <p:spPr>
          <a:xfrm>
            <a:off x="5539666" y="2019290"/>
            <a:ext cx="6071309" cy="3897381"/>
          </a:xfrm>
          <a:prstGeom prst="rect">
            <a:avLst/>
          </a:prstGeom>
        </p:spPr>
      </p:pic>
      <p:pic>
        <p:nvPicPr>
          <p:cNvPr id="10" name="Content Placeholder 9">
            <a:extLst>
              <a:ext uri="{FF2B5EF4-FFF2-40B4-BE49-F238E27FC236}">
                <a16:creationId xmlns:a16="http://schemas.microsoft.com/office/drawing/2014/main" id="{88F0597C-3965-4BF3-8648-20E914916457}"/>
              </a:ext>
            </a:extLst>
          </p:cNvPr>
          <p:cNvPicPr>
            <a:picLocks noGrp="1" noChangeAspect="1"/>
          </p:cNvPicPr>
          <p:nvPr>
            <p:ph sz="half" idx="1"/>
          </p:nvPr>
        </p:nvPicPr>
        <p:blipFill>
          <a:blip r:embed="rId3"/>
          <a:stretch>
            <a:fillRect/>
          </a:stretch>
        </p:blipFill>
        <p:spPr>
          <a:xfrm>
            <a:off x="581025" y="2040420"/>
            <a:ext cx="5036004" cy="3601070"/>
          </a:xfrm>
          <a:prstGeom prst="rect">
            <a:avLst/>
          </a:prstGeom>
        </p:spPr>
      </p:pic>
      <p:sp>
        <p:nvSpPr>
          <p:cNvPr id="11" name="TextBox 10">
            <a:extLst>
              <a:ext uri="{FF2B5EF4-FFF2-40B4-BE49-F238E27FC236}">
                <a16:creationId xmlns:a16="http://schemas.microsoft.com/office/drawing/2014/main" id="{8C42C284-094B-40C2-A23F-8CB91F0C047F}"/>
              </a:ext>
            </a:extLst>
          </p:cNvPr>
          <p:cNvSpPr txBox="1"/>
          <p:nvPr/>
        </p:nvSpPr>
        <p:spPr>
          <a:xfrm>
            <a:off x="668867" y="5916671"/>
            <a:ext cx="10941942" cy="523220"/>
          </a:xfrm>
          <a:prstGeom prst="rect">
            <a:avLst/>
          </a:prstGeom>
          <a:noFill/>
        </p:spPr>
        <p:txBody>
          <a:bodyPr wrap="square" rtlCol="0">
            <a:spAutoFit/>
          </a:bodyPr>
          <a:lstStyle/>
          <a:p>
            <a:r>
              <a:rPr lang="en-US" sz="1400" dirty="0"/>
              <a:t>Most of the neighborhood centers have a low concentration of venues. Crabtree Valley has the highest number of venues followed by Maiden Lane, Moore Square and Depot District. Both the Crabtree Valley and the Depot District have a higher concentration of hotels as well as nearby venues. </a:t>
            </a:r>
          </a:p>
        </p:txBody>
      </p:sp>
    </p:spTree>
    <p:extLst>
      <p:ext uri="{BB962C8B-B14F-4D97-AF65-F5344CB8AC3E}">
        <p14:creationId xmlns:p14="http://schemas.microsoft.com/office/powerpoint/2010/main" val="2591627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5CCA5-E1F1-4273-8113-2AB15AF4C530}"/>
              </a:ext>
            </a:extLst>
          </p:cNvPr>
          <p:cNvSpPr>
            <a:spLocks noGrp="1"/>
          </p:cNvSpPr>
          <p:nvPr>
            <p:ph type="title"/>
          </p:nvPr>
        </p:nvSpPr>
        <p:spPr>
          <a:xfrm>
            <a:off x="581192" y="702156"/>
            <a:ext cx="11029616" cy="940377"/>
          </a:xfrm>
        </p:spPr>
        <p:txBody>
          <a:bodyPr>
            <a:normAutofit/>
          </a:bodyPr>
          <a:lstStyle/>
          <a:p>
            <a:pPr algn="ctr"/>
            <a:r>
              <a:rPr lang="en-US" sz="2400" dirty="0"/>
              <a:t>Relationship between Hotel Counts and Venues Count in Neighborhoods</a:t>
            </a:r>
          </a:p>
        </p:txBody>
      </p:sp>
      <p:pic>
        <p:nvPicPr>
          <p:cNvPr id="6" name="Content Placeholder 5">
            <a:extLst>
              <a:ext uri="{FF2B5EF4-FFF2-40B4-BE49-F238E27FC236}">
                <a16:creationId xmlns:a16="http://schemas.microsoft.com/office/drawing/2014/main" id="{93130363-0B1B-4C15-AA6B-16DF863B9709}"/>
              </a:ext>
            </a:extLst>
          </p:cNvPr>
          <p:cNvPicPr>
            <a:picLocks noGrp="1" noChangeAspect="1"/>
          </p:cNvPicPr>
          <p:nvPr>
            <p:ph idx="1"/>
          </p:nvPr>
        </p:nvPicPr>
        <p:blipFill>
          <a:blip r:embed="rId2"/>
          <a:stretch>
            <a:fillRect/>
          </a:stretch>
        </p:blipFill>
        <p:spPr>
          <a:xfrm>
            <a:off x="504717" y="2181225"/>
            <a:ext cx="9545216" cy="4238236"/>
          </a:xfrm>
          <a:prstGeom prst="rect">
            <a:avLst/>
          </a:prstGeom>
        </p:spPr>
      </p:pic>
      <p:sp>
        <p:nvSpPr>
          <p:cNvPr id="7" name="TextBox 6">
            <a:extLst>
              <a:ext uri="{FF2B5EF4-FFF2-40B4-BE49-F238E27FC236}">
                <a16:creationId xmlns:a16="http://schemas.microsoft.com/office/drawing/2014/main" id="{14690918-8E39-4202-9A00-BA24615D3CE9}"/>
              </a:ext>
            </a:extLst>
          </p:cNvPr>
          <p:cNvSpPr txBox="1"/>
          <p:nvPr/>
        </p:nvSpPr>
        <p:spPr>
          <a:xfrm>
            <a:off x="10109201" y="2370667"/>
            <a:ext cx="1651000" cy="2862322"/>
          </a:xfrm>
          <a:prstGeom prst="rect">
            <a:avLst/>
          </a:prstGeom>
          <a:noFill/>
        </p:spPr>
        <p:txBody>
          <a:bodyPr wrap="square" rtlCol="0">
            <a:spAutoFit/>
          </a:bodyPr>
          <a:lstStyle/>
          <a:p>
            <a:r>
              <a:rPr lang="en-US" dirty="0"/>
              <a:t>There appears to be a few neighborhoods where the number of hotels is less although the number of nearby venues is more. </a:t>
            </a:r>
          </a:p>
        </p:txBody>
      </p:sp>
    </p:spTree>
    <p:extLst>
      <p:ext uri="{BB962C8B-B14F-4D97-AF65-F5344CB8AC3E}">
        <p14:creationId xmlns:p14="http://schemas.microsoft.com/office/powerpoint/2010/main" val="2036251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30ACD-FD03-4F4F-9F78-448E13EBB17F}"/>
              </a:ext>
            </a:extLst>
          </p:cNvPr>
          <p:cNvSpPr>
            <a:spLocks noGrp="1"/>
          </p:cNvSpPr>
          <p:nvPr>
            <p:ph type="title"/>
          </p:nvPr>
        </p:nvSpPr>
        <p:spPr>
          <a:xfrm>
            <a:off x="581193" y="729658"/>
            <a:ext cx="11029616" cy="811275"/>
          </a:xfrm>
        </p:spPr>
        <p:txBody>
          <a:bodyPr>
            <a:normAutofit/>
          </a:bodyPr>
          <a:lstStyle/>
          <a:p>
            <a:pPr algn="ctr"/>
            <a:r>
              <a:rPr lang="en-US" sz="2400" dirty="0"/>
              <a:t>Grouping the Neighborhoods by the type of venues</a:t>
            </a:r>
          </a:p>
        </p:txBody>
      </p:sp>
      <p:sp>
        <p:nvSpPr>
          <p:cNvPr id="5" name="Content Placeholder 4">
            <a:extLst>
              <a:ext uri="{FF2B5EF4-FFF2-40B4-BE49-F238E27FC236}">
                <a16:creationId xmlns:a16="http://schemas.microsoft.com/office/drawing/2014/main" id="{B425C907-B852-4B33-8B32-1EDA9950508A}"/>
              </a:ext>
            </a:extLst>
          </p:cNvPr>
          <p:cNvSpPr>
            <a:spLocks noGrp="1"/>
          </p:cNvSpPr>
          <p:nvPr>
            <p:ph sz="half" idx="2"/>
          </p:nvPr>
        </p:nvSpPr>
        <p:spPr>
          <a:xfrm>
            <a:off x="8362765" y="2228003"/>
            <a:ext cx="3248044" cy="3633047"/>
          </a:xfrm>
        </p:spPr>
        <p:txBody>
          <a:bodyPr>
            <a:normAutofit fontScale="92500" lnSpcReduction="10000"/>
          </a:bodyPr>
          <a:lstStyle/>
          <a:p>
            <a:pPr marL="0" indent="0">
              <a:buNone/>
            </a:pPr>
            <a:r>
              <a:rPr lang="en-US" dirty="0"/>
              <a:t>This is interesting as there are not just restaurants or cafes nearby but also quite a lot of places like, park, trails, etc. for leisure activities. Since different submarkets in Raleigh have individual demand generators and guest profiles we need to find the neighborhoods based on the type of venue categories existing in them and thus we need to get the proportion being contributed by each category towards the neighborhood.</a:t>
            </a:r>
          </a:p>
        </p:txBody>
      </p:sp>
      <p:pic>
        <p:nvPicPr>
          <p:cNvPr id="10" name="Content Placeholder 9">
            <a:extLst>
              <a:ext uri="{FF2B5EF4-FFF2-40B4-BE49-F238E27FC236}">
                <a16:creationId xmlns:a16="http://schemas.microsoft.com/office/drawing/2014/main" id="{1E054CAD-63E2-4AF5-8143-6EACF6FDEC56}"/>
              </a:ext>
            </a:extLst>
          </p:cNvPr>
          <p:cNvPicPr>
            <a:picLocks noGrp="1" noChangeAspect="1"/>
          </p:cNvPicPr>
          <p:nvPr>
            <p:ph sz="half" idx="1"/>
          </p:nvPr>
        </p:nvPicPr>
        <p:blipFill>
          <a:blip r:embed="rId2"/>
          <a:stretch>
            <a:fillRect/>
          </a:stretch>
        </p:blipFill>
        <p:spPr>
          <a:xfrm>
            <a:off x="663187" y="2227263"/>
            <a:ext cx="7439413" cy="3801004"/>
          </a:xfrm>
          <a:prstGeom prst="rect">
            <a:avLst/>
          </a:prstGeom>
        </p:spPr>
      </p:pic>
    </p:spTree>
    <p:extLst>
      <p:ext uri="{BB962C8B-B14F-4D97-AF65-F5344CB8AC3E}">
        <p14:creationId xmlns:p14="http://schemas.microsoft.com/office/powerpoint/2010/main" val="1956289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258F18-E54E-45C6-9AC1-B5E1A45162A8}"/>
              </a:ext>
            </a:extLst>
          </p:cNvPr>
          <p:cNvSpPr>
            <a:spLocks noGrp="1"/>
          </p:cNvSpPr>
          <p:nvPr>
            <p:ph type="title"/>
          </p:nvPr>
        </p:nvSpPr>
        <p:spPr>
          <a:xfrm>
            <a:off x="581192" y="702156"/>
            <a:ext cx="11029616" cy="813377"/>
          </a:xfrm>
        </p:spPr>
        <p:txBody>
          <a:bodyPr>
            <a:normAutofit/>
          </a:bodyPr>
          <a:lstStyle/>
          <a:p>
            <a:pPr algn="ctr"/>
            <a:r>
              <a:rPr lang="en-US" sz="2400" dirty="0"/>
              <a:t>K-Means Clustering</a:t>
            </a:r>
          </a:p>
        </p:txBody>
      </p:sp>
      <p:sp>
        <p:nvSpPr>
          <p:cNvPr id="9" name="Content Placeholder 8">
            <a:extLst>
              <a:ext uri="{FF2B5EF4-FFF2-40B4-BE49-F238E27FC236}">
                <a16:creationId xmlns:a16="http://schemas.microsoft.com/office/drawing/2014/main" id="{B2BC059C-D7EA-4A65-A57F-298B1AD2DD0F}"/>
              </a:ext>
            </a:extLst>
          </p:cNvPr>
          <p:cNvSpPr>
            <a:spLocks noGrp="1"/>
          </p:cNvSpPr>
          <p:nvPr>
            <p:ph idx="1"/>
          </p:nvPr>
        </p:nvSpPr>
        <p:spPr>
          <a:xfrm>
            <a:off x="581192" y="1873189"/>
            <a:ext cx="11029615" cy="506028"/>
          </a:xfrm>
        </p:spPr>
        <p:txBody>
          <a:bodyPr>
            <a:normAutofit/>
          </a:bodyPr>
          <a:lstStyle/>
          <a:p>
            <a:pPr marL="0" indent="0">
              <a:buNone/>
            </a:pPr>
            <a:r>
              <a:rPr lang="en-US" dirty="0"/>
              <a:t>Based on the type of venues in the neighborhoods, the number of already existing hotels and nearby venues</a:t>
            </a:r>
          </a:p>
        </p:txBody>
      </p:sp>
      <p:pic>
        <p:nvPicPr>
          <p:cNvPr id="2" name="Picture 1">
            <a:extLst>
              <a:ext uri="{FF2B5EF4-FFF2-40B4-BE49-F238E27FC236}">
                <a16:creationId xmlns:a16="http://schemas.microsoft.com/office/drawing/2014/main" id="{E9C6D55B-94C9-4AAF-A8BD-691BA09A2623}"/>
              </a:ext>
            </a:extLst>
          </p:cNvPr>
          <p:cNvPicPr>
            <a:picLocks noChangeAspect="1"/>
          </p:cNvPicPr>
          <p:nvPr/>
        </p:nvPicPr>
        <p:blipFill>
          <a:blip r:embed="rId2"/>
          <a:stretch>
            <a:fillRect/>
          </a:stretch>
        </p:blipFill>
        <p:spPr>
          <a:xfrm>
            <a:off x="2099388" y="2363068"/>
            <a:ext cx="7620345" cy="4316101"/>
          </a:xfrm>
          <a:prstGeom prst="rect">
            <a:avLst/>
          </a:prstGeom>
        </p:spPr>
      </p:pic>
    </p:spTree>
    <p:extLst>
      <p:ext uri="{BB962C8B-B14F-4D97-AF65-F5344CB8AC3E}">
        <p14:creationId xmlns:p14="http://schemas.microsoft.com/office/powerpoint/2010/main" val="183863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D8E2E-106C-4322-AAB4-A7EECBCBF1E2}"/>
              </a:ext>
            </a:extLst>
          </p:cNvPr>
          <p:cNvSpPr>
            <a:spLocks noGrp="1"/>
          </p:cNvSpPr>
          <p:nvPr>
            <p:ph type="title"/>
          </p:nvPr>
        </p:nvSpPr>
        <p:spPr>
          <a:xfrm>
            <a:off x="581192" y="702156"/>
            <a:ext cx="11029616" cy="804911"/>
          </a:xfrm>
        </p:spPr>
        <p:txBody>
          <a:bodyPr>
            <a:normAutofit/>
          </a:bodyPr>
          <a:lstStyle/>
          <a:p>
            <a:pPr algn="ctr"/>
            <a:r>
              <a:rPr lang="en-US" sz="2400" dirty="0"/>
              <a:t>Examining Clusters (part 1)</a:t>
            </a:r>
          </a:p>
        </p:txBody>
      </p:sp>
      <p:sp>
        <p:nvSpPr>
          <p:cNvPr id="3" name="Content Placeholder 2">
            <a:extLst>
              <a:ext uri="{FF2B5EF4-FFF2-40B4-BE49-F238E27FC236}">
                <a16:creationId xmlns:a16="http://schemas.microsoft.com/office/drawing/2014/main" id="{6BBED8F3-E6FB-4E91-BB18-FE6269B34B5E}"/>
              </a:ext>
            </a:extLst>
          </p:cNvPr>
          <p:cNvSpPr>
            <a:spLocks noGrp="1"/>
          </p:cNvSpPr>
          <p:nvPr>
            <p:ph idx="1"/>
          </p:nvPr>
        </p:nvSpPr>
        <p:spPr>
          <a:xfrm>
            <a:off x="456905" y="1976310"/>
            <a:ext cx="11029615" cy="411784"/>
          </a:xfrm>
        </p:spPr>
        <p:txBody>
          <a:bodyPr/>
          <a:lstStyle/>
          <a:p>
            <a:pPr marL="0" indent="0">
              <a:buNone/>
            </a:pPr>
            <a:r>
              <a:rPr lang="en-US" dirty="0"/>
              <a:t>Top ten venue categories in each cluster</a:t>
            </a:r>
          </a:p>
        </p:txBody>
      </p:sp>
      <p:pic>
        <p:nvPicPr>
          <p:cNvPr id="4" name="Picture 3">
            <a:extLst>
              <a:ext uri="{FF2B5EF4-FFF2-40B4-BE49-F238E27FC236}">
                <a16:creationId xmlns:a16="http://schemas.microsoft.com/office/drawing/2014/main" id="{323B1D52-2DA6-46C8-A600-544EB394DF72}"/>
              </a:ext>
            </a:extLst>
          </p:cNvPr>
          <p:cNvPicPr>
            <a:picLocks noChangeAspect="1"/>
          </p:cNvPicPr>
          <p:nvPr/>
        </p:nvPicPr>
        <p:blipFill>
          <a:blip r:embed="rId2"/>
          <a:stretch>
            <a:fillRect/>
          </a:stretch>
        </p:blipFill>
        <p:spPr>
          <a:xfrm>
            <a:off x="278458" y="2472612"/>
            <a:ext cx="11635083" cy="4189066"/>
          </a:xfrm>
          <a:prstGeom prst="rect">
            <a:avLst/>
          </a:prstGeom>
        </p:spPr>
      </p:pic>
    </p:spTree>
    <p:extLst>
      <p:ext uri="{BB962C8B-B14F-4D97-AF65-F5344CB8AC3E}">
        <p14:creationId xmlns:p14="http://schemas.microsoft.com/office/powerpoint/2010/main" val="285109062"/>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docProps/app.xml><?xml version="1.0" encoding="utf-8"?>
<Properties xmlns="http://schemas.openxmlformats.org/officeDocument/2006/extended-properties" xmlns:vt="http://schemas.openxmlformats.org/officeDocument/2006/docPropsVTypes">
  <Template>TM03457464[[fn=Dividend]]</Template>
  <TotalTime>737</TotalTime>
  <Words>922</Words>
  <Application>Microsoft Office PowerPoint</Application>
  <PresentationFormat>Widescreen</PresentationFormat>
  <Paragraphs>43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Gill Sans MT</vt:lpstr>
      <vt:lpstr>Wingdings 2</vt:lpstr>
      <vt:lpstr>Dividend</vt:lpstr>
      <vt:lpstr>Raleigh Neighborhoods analysis</vt:lpstr>
      <vt:lpstr>Why Raleigh ?</vt:lpstr>
      <vt:lpstr>Data acquisition and cleaning</vt:lpstr>
      <vt:lpstr>Distribution and Number of Hotels in Neighborhoods</vt:lpstr>
      <vt:lpstr>Distribution and Number of Venues in Neighborhoods</vt:lpstr>
      <vt:lpstr>Relationship between Hotel Counts and Venues Count in Neighborhoods</vt:lpstr>
      <vt:lpstr>Grouping the Neighborhoods by the type of venues</vt:lpstr>
      <vt:lpstr>K-Means Clustering</vt:lpstr>
      <vt:lpstr>Examining Clusters (part 1)</vt:lpstr>
      <vt:lpstr>Examining Clusters (part 11)</vt:lpstr>
      <vt:lpstr>Neighborhoods in Cluster 0</vt:lpstr>
      <vt:lpstr>PowerPoint Presentation</vt:lpstr>
      <vt:lpstr>Distribution of obtained neighborhoods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Raleigh Neighborhoods analysis</dc:title>
  <dc:creator>ANKUR` JAIN</dc:creator>
  <cp:lastModifiedBy>ANKUR` JAIN</cp:lastModifiedBy>
  <cp:revision>30</cp:revision>
  <dcterms:created xsi:type="dcterms:W3CDTF">2019-09-18T03:27:48Z</dcterms:created>
  <dcterms:modified xsi:type="dcterms:W3CDTF">2019-09-19T06:00:03Z</dcterms:modified>
</cp:coreProperties>
</file>

<file path=docProps/thumbnail.jpeg>
</file>